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2"/>
  </p:notesMasterIdLst>
  <p:sldIdLst>
    <p:sldId id="256" r:id="rId2"/>
    <p:sldId id="257" r:id="rId3"/>
    <p:sldId id="305" r:id="rId4"/>
    <p:sldId id="306" r:id="rId5"/>
    <p:sldId id="333" r:id="rId6"/>
    <p:sldId id="292" r:id="rId7"/>
    <p:sldId id="300" r:id="rId8"/>
    <p:sldId id="304" r:id="rId9"/>
    <p:sldId id="301" r:id="rId10"/>
    <p:sldId id="302" r:id="rId11"/>
    <p:sldId id="293" r:id="rId12"/>
    <p:sldId id="364" r:id="rId13"/>
    <p:sldId id="361" r:id="rId14"/>
    <p:sldId id="362" r:id="rId15"/>
    <p:sldId id="329" r:id="rId16"/>
    <p:sldId id="327" r:id="rId17"/>
    <p:sldId id="328" r:id="rId18"/>
    <p:sldId id="294" r:id="rId19"/>
    <p:sldId id="330" r:id="rId20"/>
    <p:sldId id="331" r:id="rId21"/>
    <p:sldId id="344" r:id="rId22"/>
    <p:sldId id="311" r:id="rId23"/>
    <p:sldId id="313" r:id="rId24"/>
    <p:sldId id="310" r:id="rId25"/>
    <p:sldId id="346" r:id="rId26"/>
    <p:sldId id="347" r:id="rId27"/>
    <p:sldId id="315" r:id="rId28"/>
    <p:sldId id="341" r:id="rId29"/>
    <p:sldId id="345" r:id="rId30"/>
    <p:sldId id="348" r:id="rId31"/>
    <p:sldId id="349" r:id="rId32"/>
    <p:sldId id="373" r:id="rId33"/>
    <p:sldId id="374" r:id="rId34"/>
    <p:sldId id="369" r:id="rId35"/>
    <p:sldId id="338" r:id="rId36"/>
    <p:sldId id="376" r:id="rId37"/>
    <p:sldId id="370" r:id="rId38"/>
    <p:sldId id="371" r:id="rId39"/>
    <p:sldId id="375" r:id="rId40"/>
    <p:sldId id="290" r:id="rId41"/>
  </p:sldIdLst>
  <p:sldSz cx="9906000" cy="6858000" type="A4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387">
          <p15:clr>
            <a:srgbClr val="A4A3A4"/>
          </p15:clr>
        </p15:guide>
        <p15:guide id="3" orient="horz" pos="618">
          <p15:clr>
            <a:srgbClr val="A4A3A4"/>
          </p15:clr>
        </p15:guide>
        <p15:guide id="4" orient="horz" pos="935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3583">
          <p15:clr>
            <a:srgbClr val="A4A3A4"/>
          </p15:clr>
        </p15:guide>
        <p15:guide id="7" pos="6102">
          <p15:clr>
            <a:srgbClr val="A4A3A4"/>
          </p15:clr>
        </p15:guide>
        <p15:guide id="8" pos="148">
          <p15:clr>
            <a:srgbClr val="A4A3A4"/>
          </p15:clr>
        </p15:guide>
        <p15:guide id="9" pos="5978">
          <p15:clr>
            <a:srgbClr val="A4A3A4"/>
          </p15:clr>
        </p15:guide>
        <p15:guide id="10" pos="1669">
          <p15:clr>
            <a:srgbClr val="A4A3A4"/>
          </p15:clr>
        </p15:guide>
        <p15:guide id="11" pos="2349">
          <p15:clr>
            <a:srgbClr val="A4A3A4"/>
          </p15:clr>
        </p15:guide>
        <p15:guide id="12" pos="2394">
          <p15:clr>
            <a:srgbClr val="A4A3A4"/>
          </p15:clr>
        </p15:guide>
        <p15:guide id="13" pos="3120">
          <p15:clr>
            <a:srgbClr val="A4A3A4"/>
          </p15:clr>
        </p15:guide>
        <p15:guide id="14" pos="1988">
          <p15:clr>
            <a:srgbClr val="A4A3A4"/>
          </p15:clr>
        </p15:guide>
        <p15:guide id="15" pos="27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2">
          <p15:clr>
            <a:srgbClr val="A4A3A4"/>
          </p15:clr>
        </p15:guide>
        <p15:guide id="2" pos="2138">
          <p15:clr>
            <a:srgbClr val="A4A3A4"/>
          </p15:clr>
        </p15:guide>
        <p15:guide id="3" orient="horz" pos="3126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9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182" y="132"/>
      </p:cViewPr>
      <p:guideLst>
        <p:guide orient="horz" pos="2160"/>
        <p:guide orient="horz" pos="2387"/>
        <p:guide orient="horz" pos="618"/>
        <p:guide orient="horz" pos="935"/>
        <p:guide orient="horz" pos="1117"/>
        <p:guide pos="3583"/>
        <p:guide pos="6102"/>
        <p:guide pos="148"/>
        <p:guide pos="5978"/>
        <p:guide pos="1669"/>
        <p:guide pos="2349"/>
        <p:guide pos="2394"/>
        <p:guide pos="3120"/>
        <p:guide pos="1988"/>
        <p:guide pos="27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08" y="102"/>
      </p:cViewPr>
      <p:guideLst>
        <p:guide orient="horz" pos="3122"/>
        <p:guide pos="2138"/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74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6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567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4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804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688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16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441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8949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215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074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67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95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>
  <p:cSld name="제목 슬라이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48544" y="3048631"/>
            <a:ext cx="7566660" cy="59427"/>
          </a:xfrm>
          <a:prstGeom prst="rect">
            <a:avLst/>
          </a:prstGeom>
          <a:solidFill>
            <a:srgbClr val="0666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1219199" y="2463856"/>
            <a:ext cx="69456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000" b="1" i="0" u="none" strike="noStrike" cap="none" dirty="0" err="1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Zabbix-Grafana</a:t>
            </a:r>
            <a:r>
              <a:rPr lang="en-US" altLang="ko-KR" sz="2000" b="1" i="0" u="none" strike="noStrike" cap="none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Deep Dive hands on lab </a:t>
            </a:r>
            <a:r>
              <a:rPr lang="ko-KR" altLang="en-US" sz="2000" b="1" i="0" u="none" strike="noStrike" cap="none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실습 교육</a:t>
            </a:r>
            <a:endParaRPr lang="ko-KR" altLang="en-US" sz="2000" b="1" i="0" u="none" strike="noStrike" cap="none" dirty="0">
              <a:solidFill>
                <a:srgbClr val="000000"/>
              </a:solidFill>
              <a:effectLst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7" name="Google Shape;17;p2"/>
          <p:cNvSpPr txBox="1"/>
          <p:nvPr userDrawn="1"/>
        </p:nvSpPr>
        <p:spPr>
          <a:xfrm>
            <a:off x="7404841" y="3339465"/>
            <a:ext cx="1188721" cy="4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000" b="1" i="0" u="none" strike="noStrike" cap="none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Day</a:t>
            </a:r>
            <a:r>
              <a:rPr lang="en-US" altLang="ko-KR" sz="2000" b="1" i="0" u="none" strike="noStrike" cap="none" baseline="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-1</a:t>
            </a:r>
            <a:endParaRPr lang="ko-KR" altLang="en-US" sz="2000" b="1" i="0" u="none" strike="noStrike" cap="none" dirty="0">
              <a:solidFill>
                <a:srgbClr val="000000"/>
              </a:solidFill>
              <a:effectLst/>
              <a:latin typeface="+mn-ea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>
  <p:cSld name="내용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00600" cy="45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-8094" y="464893"/>
            <a:ext cx="9914093" cy="45719"/>
          </a:xfrm>
          <a:prstGeom prst="rect">
            <a:avLst/>
          </a:prstGeom>
          <a:solidFill>
            <a:srgbClr val="0666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hyperlink" Target="https://azure.microsoft.com/ko-kr/fre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/>
        </p:nvSpPr>
        <p:spPr>
          <a:xfrm>
            <a:off x="668524" y="1052736"/>
            <a:ext cx="71649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34" y="1324492"/>
            <a:ext cx="8208744" cy="4017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smtClean="0">
                <a:solidFill>
                  <a:schemeClr val="dk1"/>
                </a:solidFill>
              </a:rPr>
              <a:t>Prometheus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;p8"/>
          <p:cNvSpPr txBox="1"/>
          <p:nvPr/>
        </p:nvSpPr>
        <p:spPr>
          <a:xfrm>
            <a:off x="6299437" y="1902356"/>
            <a:ext cx="2387552" cy="368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설치 가능 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Platform</a:t>
            </a:r>
          </a:p>
          <a:p>
            <a:pPr lvl="1">
              <a:lnSpc>
                <a:spcPct val="150000"/>
              </a:lnSpc>
              <a:buSzPts val="2400"/>
            </a:pP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리눅스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솔라리스</a:t>
            </a:r>
            <a:endParaRPr lang="ko-KR" altLang="en-US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AIX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HP-UX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Mac OS X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FreeBSD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dk1"/>
                </a:solidFill>
                <a:latin typeface="+mn-ea"/>
                <a:ea typeface="+mn-ea"/>
              </a:rPr>
              <a:t>OpenBSD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dk1"/>
                </a:solidFill>
                <a:latin typeface="+mn-ea"/>
                <a:ea typeface="+mn-ea"/>
              </a:rPr>
              <a:t>NetBSD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SCO Open Server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Tru64 /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OSF1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51;p8"/>
          <p:cNvSpPr txBox="1"/>
          <p:nvPr/>
        </p:nvSpPr>
        <p:spPr>
          <a:xfrm>
            <a:off x="1014765" y="2150840"/>
            <a:ext cx="4923047" cy="257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</a:rPr>
              <a:t>Alexei </a:t>
            </a:r>
            <a:r>
              <a:rPr lang="en-US" altLang="ko-KR" sz="1100" dirty="0" err="1">
                <a:solidFill>
                  <a:schemeClr val="dk1"/>
                </a:solidFill>
                <a:latin typeface="+mn-ea"/>
              </a:rPr>
              <a:t>Vladishev</a:t>
            </a:r>
            <a:r>
              <a:rPr lang="en-US" altLang="ko-KR" sz="1100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</a:rPr>
              <a:t>에 의해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</a:rPr>
              <a:t>, </a:t>
            </a:r>
            <a:r>
              <a:rPr lang="en-US" altLang="ko-KR" sz="11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ko-KR" altLang="en-US" sz="1100" dirty="0">
                <a:solidFill>
                  <a:schemeClr val="dk1"/>
                </a:solidFill>
                <a:latin typeface="+mn-ea"/>
                <a:ea typeface="+mn-ea"/>
              </a:rPr>
              <a:t>는 </a:t>
            </a: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1998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년 첫 버전 출시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현재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LTS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버전은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3.0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이며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, 4.0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개발이 진행 중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Core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부분은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 C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로 작성되어 속도가 빠름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Web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부분은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PHP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로 작성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Network Device, Hypervisor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등 모니터링 지원이 우수하여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/>
            </a:r>
            <a:b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On-Premise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쪽 모니터링에 강점이 있음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1029" name="Picture 5" descr="Zabbi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97" y="1483705"/>
            <a:ext cx="1997886" cy="5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1896912" y="2515315"/>
            <a:ext cx="4732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34465" y="1527857"/>
            <a:ext cx="7921783" cy="37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단점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+mn-ea"/>
                <a:ea typeface="+mn-ea"/>
                <a:sym typeface="Arial"/>
              </a:rPr>
              <a:t>RDBMS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의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단점들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(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Log형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Data에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좋지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않음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) 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- &gt;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신규버전에서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Log Data,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WebMonitoring도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지원을 합니다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. </a:t>
            </a:r>
            <a:r>
              <a:rPr 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-&gt; All in </a:t>
            </a:r>
            <a:r>
              <a:rPr lang="en-US" sz="1100" b="1" dirty="0" err="1" smtClean="0">
                <a:solidFill>
                  <a:schemeClr val="dk1"/>
                </a:solidFill>
                <a:latin typeface="+mn-ea"/>
                <a:ea typeface="+mn-ea"/>
              </a:rPr>
              <a:t>One을</a:t>
            </a:r>
            <a:r>
              <a:rPr 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 smtClean="0">
                <a:solidFill>
                  <a:schemeClr val="dk1"/>
                </a:solidFill>
                <a:latin typeface="+mn-ea"/>
                <a:ea typeface="+mn-ea"/>
              </a:rPr>
              <a:t>지향</a:t>
            </a:r>
            <a:endParaRPr sz="1100" b="1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Cluster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+mn-ea"/>
                <a:ea typeface="+mn-ea"/>
                <a:sym typeface="Arial"/>
              </a:rPr>
              <a:t>기능이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없음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. -&gt; Zabbix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Proxy로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대체하는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방식</a:t>
            </a:r>
            <a:endParaRPr sz="1100" dirty="0">
              <a:latin typeface="+mn-ea"/>
              <a:ea typeface="+mn-ea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장점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접근성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ko-KR" alt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사용성</a:t>
            </a:r>
            <a:r>
              <a:rPr lang="ko-KR" alt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좋은 </a:t>
            </a:r>
            <a:r>
              <a:rPr 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GUI 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&amp;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빠른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Hotfix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가능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Alert &amp; Notification</a:t>
            </a:r>
            <a:endParaRPr sz="11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RDBMS</a:t>
            </a: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의 장점들 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(SQL, Replication </a:t>
            </a: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설정 등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장단점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55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/>
        </p:nvSpPr>
        <p:spPr>
          <a:xfrm>
            <a:off x="1896912" y="2515315"/>
            <a:ext cx="4732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t="34288"/>
          <a:stretch/>
        </p:blipFill>
        <p:spPr>
          <a:xfrm>
            <a:off x="279775" y="772353"/>
            <a:ext cx="7966350" cy="33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825" y="2820925"/>
            <a:ext cx="5242702" cy="26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사용 국내 회사들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49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/>
        </p:nvSpPr>
        <p:spPr>
          <a:xfrm>
            <a:off x="1896912" y="2515315"/>
            <a:ext cx="4732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60" y="1484641"/>
            <a:ext cx="9643079" cy="38887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사용 국내 회사들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09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48" y="566503"/>
            <a:ext cx="5386629" cy="6291497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Technical Support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5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08" y="877383"/>
            <a:ext cx="6549694" cy="5635669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교육 사업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68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9" y="709034"/>
            <a:ext cx="4141326" cy="5798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20" y="700147"/>
            <a:ext cx="4145770" cy="5807632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Partener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98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122" name="Picture 2" descr="mrt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20" y="1878132"/>
            <a:ext cx="6297521" cy="34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afana network traffic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0" y="1304376"/>
            <a:ext cx="8527044" cy="47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839236"/>
            <a:ext cx="7402842" cy="5736536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권장 모니터링 도구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1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6490607" y="0"/>
            <a:ext cx="329837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강사 소개</a:t>
            </a:r>
            <a:endParaRPr sz="1800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69009" y="1667332"/>
            <a:ext cx="690844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50000"/>
              </a:lnSpc>
            </a:pPr>
            <a:r>
              <a:rPr lang="ko-KR" altLang="en-US" sz="1800" b="1" dirty="0" smtClean="0">
                <a:latin typeface="+mn-ea"/>
                <a:ea typeface="+mn-ea"/>
              </a:rPr>
              <a:t>약력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현</a:t>
            </a:r>
            <a:r>
              <a:rPr lang="en-US" altLang="ko-KR" dirty="0" smtClean="0">
                <a:latin typeface="+mn-ea"/>
                <a:ea typeface="+mn-ea"/>
              </a:rPr>
              <a:t>)  </a:t>
            </a:r>
            <a:r>
              <a:rPr lang="ko-KR" altLang="en-US" dirty="0" err="1" smtClean="0">
                <a:latin typeface="+mn-ea"/>
                <a:ea typeface="+mn-ea"/>
              </a:rPr>
              <a:t>스타트업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Platform Team | DevOps Engineer</a:t>
            </a:r>
          </a:p>
          <a:p>
            <a:pPr fontAlgn="base">
              <a:lnSpc>
                <a:spcPct val="250000"/>
              </a:lnSpc>
            </a:pPr>
            <a:endParaRPr lang="en-US" altLang="ko-KR" dirty="0" smtClean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대기업 </a:t>
            </a:r>
            <a:r>
              <a:rPr lang="ko-KR" altLang="en-US" dirty="0" err="1" smtClean="0">
                <a:latin typeface="+mn-ea"/>
                <a:ea typeface="+mn-ea"/>
              </a:rPr>
              <a:t>클라우드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인프라 구축 운영 경험 및 </a:t>
            </a:r>
            <a:r>
              <a:rPr lang="en-US" altLang="ko-KR" dirty="0" smtClean="0">
                <a:latin typeface="+mn-ea"/>
                <a:ea typeface="+mn-ea"/>
              </a:rPr>
              <a:t>On-Premise </a:t>
            </a:r>
            <a:r>
              <a:rPr lang="ko-KR" altLang="en-US" dirty="0" smtClean="0">
                <a:latin typeface="+mn-ea"/>
                <a:ea typeface="+mn-ea"/>
              </a:rPr>
              <a:t>인프라 운영 경험 다수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인프라 모니터링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최적화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배포 지원 업무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  <a:ea typeface="+mn-ea"/>
              </a:rPr>
              <a:t>System Engineering, Cloud Engineering </a:t>
            </a:r>
            <a:r>
              <a:rPr lang="ko-KR" altLang="en-US" dirty="0" smtClean="0">
                <a:latin typeface="+mn-ea"/>
                <a:ea typeface="+mn-ea"/>
              </a:rPr>
              <a:t>등</a:t>
            </a:r>
            <a:r>
              <a:rPr lang="en-US" altLang="ko-KR" dirty="0" smtClean="0">
                <a:latin typeface="+mn-ea"/>
                <a:ea typeface="+mn-ea"/>
              </a:rPr>
              <a:t> System </a:t>
            </a:r>
            <a:r>
              <a:rPr lang="ko-KR" altLang="en-US" dirty="0" smtClean="0">
                <a:latin typeface="+mn-ea"/>
                <a:ea typeface="+mn-ea"/>
              </a:rPr>
              <a:t>전반에 관심이 많습니다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518" y="1368971"/>
            <a:ext cx="4145368" cy="4984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94" y="1214938"/>
            <a:ext cx="3381491" cy="5292188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사용중인 회사들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32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8"/>
          <p:cNvSpPr txBox="1"/>
          <p:nvPr/>
        </p:nvSpPr>
        <p:spPr>
          <a:xfrm>
            <a:off x="1968390" y="3164032"/>
            <a:ext cx="575192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4400" b="1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4400" b="1" dirty="0" smtClean="0">
                <a:solidFill>
                  <a:schemeClr val="dk1"/>
                </a:solidFill>
                <a:latin typeface="+mn-ea"/>
                <a:ea typeface="+mn-ea"/>
              </a:rPr>
              <a:t>실습 환경 구성</a:t>
            </a:r>
            <a:endParaRPr lang="ko-KR" altLang="en-US" sz="44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43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계정생성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9" name="Google Shape;30;p6"/>
          <p:cNvSpPr txBox="1"/>
          <p:nvPr/>
        </p:nvSpPr>
        <p:spPr>
          <a:xfrm>
            <a:off x="1398977" y="1691870"/>
            <a:ext cx="7426616" cy="41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400"/>
            </a:pPr>
            <a:r>
              <a:rPr lang="ko-KR" altLang="en-US" sz="2000" b="1" dirty="0" err="1" smtClean="0">
                <a:solidFill>
                  <a:schemeClr val="dk1"/>
                </a:solidFill>
                <a:latin typeface="+mn-ea"/>
                <a:ea typeface="+mn-ea"/>
              </a:rPr>
              <a:t>평가판</a:t>
            </a:r>
            <a:r>
              <a:rPr lang="ko-KR" altLang="en-US" sz="2000" b="1" dirty="0" smtClean="0">
                <a:solidFill>
                  <a:schemeClr val="dk1"/>
                </a:solidFill>
                <a:latin typeface="+mn-ea"/>
                <a:ea typeface="+mn-ea"/>
              </a:rPr>
              <a:t> 계정생성</a:t>
            </a:r>
            <a:endParaRPr lang="en-US" altLang="ko-KR" sz="2000" b="1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SzPts val="2400"/>
              <a:buFontTx/>
              <a:buChar char="-"/>
            </a:pPr>
            <a:r>
              <a:rPr lang="ko-KR" altLang="en-US" sz="2000" dirty="0" smtClean="0">
                <a:latin typeface="+mn-ea"/>
                <a:hlinkClick r:id="rId2"/>
              </a:rPr>
              <a:t>https</a:t>
            </a:r>
            <a:r>
              <a:rPr lang="ko-KR" altLang="en-US" sz="2000" dirty="0">
                <a:latin typeface="+mn-ea"/>
                <a:hlinkClick r:id="rId2"/>
              </a:rPr>
              <a:t>://azure.microsoft.com/ko-kr/free</a:t>
            </a:r>
            <a:r>
              <a:rPr lang="ko-KR" altLang="en-US" sz="2000" dirty="0" smtClean="0">
                <a:latin typeface="+mn-ea"/>
                <a:hlinkClick r:id="rId2"/>
              </a:rPr>
              <a:t>/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ts val="2400"/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>
              <a:lnSpc>
                <a:spcPct val="200000"/>
              </a:lnSpc>
              <a:buSzPts val="2400"/>
            </a:pPr>
            <a:r>
              <a:rPr lang="en-US" altLang="ko-KR" sz="2000" b="1" dirty="0" smtClean="0">
                <a:latin typeface="+mn-ea"/>
              </a:rPr>
              <a:t>Azure Portal</a:t>
            </a:r>
          </a:p>
          <a:p>
            <a:pPr>
              <a:lnSpc>
                <a:spcPct val="200000"/>
              </a:lnSpc>
              <a:buSzPts val="2400"/>
            </a:pPr>
            <a:r>
              <a:rPr lang="en-US" altLang="ko-KR" sz="2000" dirty="0" smtClean="0">
                <a:latin typeface="+mn-ea"/>
              </a:rPr>
              <a:t>-   </a:t>
            </a:r>
            <a:r>
              <a:rPr lang="en-US" altLang="ko-KR" sz="2000" dirty="0" smtClean="0">
                <a:latin typeface="+mn-ea"/>
                <a:hlinkClick r:id="rId3"/>
              </a:rPr>
              <a:t>https://portal.azure.com</a:t>
            </a:r>
            <a:endParaRPr lang="en-US" altLang="ko-KR" sz="2000" dirty="0" smtClean="0">
              <a:latin typeface="+mn-ea"/>
            </a:endParaRPr>
          </a:p>
          <a:p>
            <a:pPr lvl="0">
              <a:lnSpc>
                <a:spcPct val="200000"/>
              </a:lnSpc>
              <a:buSzPts val="2400"/>
            </a:pP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35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5190"/>
          <a:stretch/>
        </p:blipFill>
        <p:spPr>
          <a:xfrm>
            <a:off x="1600932" y="724884"/>
            <a:ext cx="6449054" cy="6011260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대시보드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77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303606" y="2017160"/>
            <a:ext cx="3279093" cy="2907867"/>
          </a:xfrm>
          <a:prstGeom prst="roundRect">
            <a:avLst>
              <a:gd name="adj" fmla="val 2923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dashDot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41782" y="1968956"/>
            <a:ext cx="3133190" cy="2956071"/>
          </a:xfrm>
          <a:prstGeom prst="roundRect">
            <a:avLst>
              <a:gd name="adj" fmla="val 6420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dashDot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67033" y="1804739"/>
            <a:ext cx="7242824" cy="3502253"/>
          </a:xfrm>
          <a:prstGeom prst="rect">
            <a:avLst/>
          </a:prstGeom>
          <a:noFill/>
          <a:ln w="12700" cap="flat" cmpd="sng" algn="ctr">
            <a:solidFill>
              <a:srgbClr val="0666DD"/>
            </a:solidFill>
            <a:prstDash val="sysDash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4" name="TextBox 32"/>
          <p:cNvSpPr txBox="1">
            <a:spLocks noChangeArrowheads="1"/>
          </p:cNvSpPr>
          <p:nvPr/>
        </p:nvSpPr>
        <p:spPr bwMode="auto">
          <a:xfrm>
            <a:off x="4083093" y="1841014"/>
            <a:ext cx="2274744" cy="23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666DD"/>
                </a:solidFill>
                <a:effectLst/>
                <a:uLnTx/>
                <a:uFillTx/>
                <a:latin typeface="+mn-ea"/>
                <a:cs typeface="Helvetica Neue"/>
              </a:rPr>
              <a:t>대한민국 중부</a:t>
            </a: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0666DD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86" name="Rounded Rectangle 6"/>
          <p:cNvSpPr/>
          <p:nvPr/>
        </p:nvSpPr>
        <p:spPr>
          <a:xfrm>
            <a:off x="1839850" y="2349226"/>
            <a:ext cx="6825991" cy="2345044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50" name="TextBox 88"/>
          <p:cNvSpPr txBox="1"/>
          <p:nvPr/>
        </p:nvSpPr>
        <p:spPr>
          <a:xfrm>
            <a:off x="2876912" y="2058706"/>
            <a:ext cx="1282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rgbClr val="0666DD"/>
                </a:solidFill>
                <a:latin typeface="+mn-ea"/>
              </a:rPr>
              <a:t>Public Zone</a:t>
            </a:r>
            <a:endParaRPr lang="ko-KR" altLang="en-US" sz="1000" b="1" dirty="0">
              <a:solidFill>
                <a:srgbClr val="0666DD"/>
              </a:solidFill>
              <a:latin typeface="+mn-ea"/>
            </a:endParaRPr>
          </a:p>
        </p:txBody>
      </p:sp>
      <p:sp>
        <p:nvSpPr>
          <p:cNvPr id="51" name="TextBox 89"/>
          <p:cNvSpPr txBox="1"/>
          <p:nvPr/>
        </p:nvSpPr>
        <p:spPr>
          <a:xfrm>
            <a:off x="6309590" y="2058707"/>
            <a:ext cx="1282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rgbClr val="0666DD"/>
                </a:solidFill>
                <a:latin typeface="+mn-ea"/>
              </a:rPr>
              <a:t>Private Zone</a:t>
            </a:r>
            <a:endParaRPr lang="ko-KR" altLang="en-US" sz="1000" b="1" dirty="0">
              <a:solidFill>
                <a:srgbClr val="0666DD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77502" y="2902727"/>
            <a:ext cx="1642658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pSp>
        <p:nvGrpSpPr>
          <p:cNvPr id="63" name="Group 20"/>
          <p:cNvGrpSpPr/>
          <p:nvPr/>
        </p:nvGrpSpPr>
        <p:grpSpPr>
          <a:xfrm>
            <a:off x="2094954" y="2521744"/>
            <a:ext cx="2750912" cy="2067993"/>
            <a:chOff x="4629150" y="2824163"/>
            <a:chExt cx="1752600" cy="1734564"/>
          </a:xfrm>
        </p:grpSpPr>
        <p:sp>
          <p:nvSpPr>
            <p:cNvPr id="65" name="Rounded Rectangle 21"/>
            <p:cNvSpPr/>
            <p:nvPr/>
          </p:nvSpPr>
          <p:spPr>
            <a:xfrm>
              <a:off x="4629150" y="2824163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  <p:sp>
          <p:nvSpPr>
            <p:cNvPr id="66" name="TextBox 37"/>
            <p:cNvSpPr txBox="1">
              <a:spLocks noChangeArrowheads="1"/>
            </p:cNvSpPr>
            <p:nvPr/>
          </p:nvSpPr>
          <p:spPr bwMode="auto">
            <a:xfrm>
              <a:off x="4721225" y="4390928"/>
              <a:ext cx="1555751" cy="16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Public Subnet</a:t>
              </a:r>
              <a:r>
                <a:rPr kumimoji="0" lang="en-US" sz="700" b="1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 - 1</a:t>
              </a: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</p:grpSp>
      <p:grpSp>
        <p:nvGrpSpPr>
          <p:cNvPr id="68" name="Group 20"/>
          <p:cNvGrpSpPr/>
          <p:nvPr/>
        </p:nvGrpSpPr>
        <p:grpSpPr>
          <a:xfrm>
            <a:off x="5587478" y="2521744"/>
            <a:ext cx="2364257" cy="2067993"/>
            <a:chOff x="4629150" y="2824163"/>
            <a:chExt cx="1752600" cy="1734564"/>
          </a:xfrm>
        </p:grpSpPr>
        <p:sp>
          <p:nvSpPr>
            <p:cNvPr id="74" name="Rounded Rectangle 21"/>
            <p:cNvSpPr/>
            <p:nvPr/>
          </p:nvSpPr>
          <p:spPr>
            <a:xfrm>
              <a:off x="4629150" y="2824163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  <p:sp>
          <p:nvSpPr>
            <p:cNvPr id="78" name="TextBox 37"/>
            <p:cNvSpPr txBox="1">
              <a:spLocks noChangeArrowheads="1"/>
            </p:cNvSpPr>
            <p:nvPr/>
          </p:nvSpPr>
          <p:spPr bwMode="auto">
            <a:xfrm>
              <a:off x="4721225" y="4390928"/>
              <a:ext cx="1555751" cy="16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kern="0" dirty="0" smtClean="0">
                  <a:solidFill>
                    <a:prstClr val="black"/>
                  </a:solidFill>
                  <a:latin typeface="+mn-ea"/>
                  <a:cs typeface="Helvetica Neue"/>
                </a:rPr>
                <a:t>Private </a:t>
              </a:r>
              <a:r>
                <a:rPr kumimoji="0" 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Subnet</a:t>
              </a:r>
              <a:r>
                <a:rPr kumimoji="0" lang="en-US" sz="700" b="1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 - </a:t>
              </a:r>
              <a:r>
                <a:rPr lang="en-US" sz="700" b="1" kern="0" dirty="0">
                  <a:solidFill>
                    <a:prstClr val="black"/>
                  </a:solidFill>
                  <a:latin typeface="+mn-ea"/>
                  <a:cs typeface="Helvetica Neue"/>
                </a:rPr>
                <a:t>1</a:t>
              </a: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69" y="1525566"/>
            <a:ext cx="556141" cy="5561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8" y="3828750"/>
            <a:ext cx="436428" cy="436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31" y="3773770"/>
            <a:ext cx="555747" cy="55574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15" y="2927599"/>
            <a:ext cx="555747" cy="555747"/>
          </a:xfrm>
          <a:prstGeom prst="rect">
            <a:avLst/>
          </a:prstGeom>
        </p:spPr>
      </p:pic>
      <p:pic>
        <p:nvPicPr>
          <p:cNvPr id="1026" name="Picture 2" descr="azure rout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89" y="3335763"/>
            <a:ext cx="708513" cy="3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azure rout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96" y="3409423"/>
            <a:ext cx="708513" cy="3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88"/>
          <p:cNvSpPr txBox="1"/>
          <p:nvPr/>
        </p:nvSpPr>
        <p:spPr>
          <a:xfrm>
            <a:off x="1768796" y="1626400"/>
            <a:ext cx="1282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 smtClean="0">
                <a:solidFill>
                  <a:prstClr val="black"/>
                </a:solidFill>
                <a:latin typeface="+mn-ea"/>
              </a:rPr>
              <a:t>10.10.0.0/16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7" name="TextBox 88"/>
          <p:cNvSpPr txBox="1"/>
          <p:nvPr/>
        </p:nvSpPr>
        <p:spPr>
          <a:xfrm>
            <a:off x="1768796" y="2525697"/>
            <a:ext cx="1282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 smtClean="0">
                <a:solidFill>
                  <a:prstClr val="black"/>
                </a:solidFill>
                <a:latin typeface="+mn-ea"/>
              </a:rPr>
              <a:t>10.10.1.0/24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8" name="TextBox 88"/>
          <p:cNvSpPr txBox="1"/>
          <p:nvPr/>
        </p:nvSpPr>
        <p:spPr>
          <a:xfrm>
            <a:off x="5275797" y="2525697"/>
            <a:ext cx="1282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 smtClean="0">
                <a:solidFill>
                  <a:prstClr val="black"/>
                </a:solidFill>
                <a:latin typeface="+mn-ea"/>
              </a:rPr>
              <a:t>10.10.2.0/24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1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Architecture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1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AutoShape 4" descr="azure internet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azure interne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4" y="4527752"/>
            <a:ext cx="618035" cy="6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>
            <a:stCxn id="1030" idx="3"/>
            <a:endCxn id="13" idx="1"/>
          </p:cNvCxnSpPr>
          <p:nvPr/>
        </p:nvCxnSpPr>
        <p:spPr>
          <a:xfrm>
            <a:off x="1175019" y="4836770"/>
            <a:ext cx="464522" cy="1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13" idx="3"/>
            <a:endCxn id="4" idx="1"/>
          </p:cNvCxnSpPr>
          <p:nvPr/>
        </p:nvCxnSpPr>
        <p:spPr>
          <a:xfrm flipV="1">
            <a:off x="2202596" y="4051644"/>
            <a:ext cx="3714435" cy="8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41" y="4573713"/>
            <a:ext cx="563055" cy="563055"/>
          </a:xfrm>
          <a:prstGeom prst="rect">
            <a:avLst/>
          </a:prstGeom>
        </p:spPr>
      </p:pic>
      <p:pic>
        <p:nvPicPr>
          <p:cNvPr id="12292" name="Picture 4" descr="Zabbi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89" y="3880967"/>
            <a:ext cx="255270" cy="25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11" y="3034218"/>
            <a:ext cx="384287" cy="2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직선 연결선 86"/>
          <p:cNvCxnSpPr>
            <a:stCxn id="91" idx="2"/>
            <a:endCxn id="4" idx="0"/>
          </p:cNvCxnSpPr>
          <p:nvPr/>
        </p:nvCxnSpPr>
        <p:spPr>
          <a:xfrm>
            <a:off x="6194689" y="3483346"/>
            <a:ext cx="216" cy="29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" idx="1"/>
            <a:endCxn id="4" idx="3"/>
          </p:cNvCxnSpPr>
          <p:nvPr/>
        </p:nvCxnSpPr>
        <p:spPr>
          <a:xfrm flipH="1">
            <a:off x="6472778" y="4046964"/>
            <a:ext cx="1607600" cy="4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6"/>
          <p:cNvSpPr/>
          <p:nvPr/>
        </p:nvSpPr>
        <p:spPr>
          <a:xfrm>
            <a:off x="5809101" y="2866698"/>
            <a:ext cx="1156501" cy="1532593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FFC000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98" name="TextBox 88"/>
          <p:cNvSpPr txBox="1"/>
          <p:nvPr/>
        </p:nvSpPr>
        <p:spPr>
          <a:xfrm>
            <a:off x="6324953" y="2840938"/>
            <a:ext cx="7585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smtClean="0">
                <a:solidFill>
                  <a:prstClr val="black"/>
                </a:solidFill>
                <a:latin typeface="+mn-ea"/>
              </a:rPr>
              <a:t>가용성 집합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02" name="직선 연결선 101"/>
          <p:cNvCxnSpPr>
            <a:endCxn id="91" idx="1"/>
          </p:cNvCxnSpPr>
          <p:nvPr/>
        </p:nvCxnSpPr>
        <p:spPr>
          <a:xfrm flipV="1">
            <a:off x="2202596" y="3205473"/>
            <a:ext cx="3714219" cy="1631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5" y="2608366"/>
            <a:ext cx="393153" cy="393153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8" y="2590286"/>
            <a:ext cx="39315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oud availability s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7" y="1333461"/>
            <a:ext cx="78771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Architecture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예시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DR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구성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75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zure traffic manager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8" y="1278730"/>
            <a:ext cx="7514086" cy="51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883531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Architecture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예시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GSLB Region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간 부하 분산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70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작업 진행 순서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483720" y="1019091"/>
            <a:ext cx="7426616" cy="51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신규 리소스 그룹 생성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가상 네트워크 및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 설정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경로 테이블 설정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AutoNum type="arabicPeriod"/>
            </a:pP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설정</a:t>
            </a: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보안그룹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</a:rPr>
              <a:t>)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가용성 집합 설정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VM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생성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AutoNum type="arabicPeriod"/>
            </a:pP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부하 분산 장치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설정</a:t>
            </a:r>
            <a:endParaRPr lang="en-US" altLang="ko-KR" sz="2000" dirty="0">
              <a:solidFill>
                <a:schemeClr val="dk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2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신규 리소스 그룹 생성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56" y="2631973"/>
            <a:ext cx="2565644" cy="19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3" y="612193"/>
            <a:ext cx="2185916" cy="6050305"/>
          </a:xfrm>
          <a:prstGeom prst="rect">
            <a:avLst/>
          </a:prstGeom>
        </p:spPr>
      </p:pic>
      <p:sp>
        <p:nvSpPr>
          <p:cNvPr id="3" name="Google Shape;51;p8"/>
          <p:cNvSpPr txBox="1"/>
          <p:nvPr/>
        </p:nvSpPr>
        <p:spPr>
          <a:xfrm>
            <a:off x="3766099" y="2844328"/>
            <a:ext cx="5441562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가상 네트워크 구성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최소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1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개의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Subnet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이 필요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-&gt; Private Subnet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부터 만들자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서비스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다른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Azure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의 서비스와 통신을 위한 전용 </a:t>
            </a: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엔드포인트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 지정</a:t>
            </a: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/>
            </a:r>
            <a:b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인터넷 망을 경유하지 않고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내부 네트워크를 사용하는 이점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가상네트워크 및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5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452500" y="0"/>
            <a:ext cx="5169024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9410" y="2561013"/>
            <a:ext cx="8056846" cy="135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800" dirty="0" smtClean="0">
                <a:latin typeface="+mn-ea"/>
                <a:ea typeface="+mn-ea"/>
              </a:rPr>
              <a:t>운영하는 시스템에서 발생하는 각종 </a:t>
            </a:r>
            <a:r>
              <a:rPr lang="ko-KR" altLang="en-US" sz="1800" dirty="0" err="1" smtClean="0">
                <a:latin typeface="+mn-ea"/>
                <a:ea typeface="+mn-ea"/>
              </a:rPr>
              <a:t>메트릭에</a:t>
            </a:r>
            <a:r>
              <a:rPr lang="ko-KR" altLang="en-US" sz="1800" dirty="0" smtClean="0">
                <a:latin typeface="+mn-ea"/>
                <a:ea typeface="+mn-ea"/>
              </a:rPr>
              <a:t> 대한 지표 수집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smtClean="0">
                <a:latin typeface="+mn-ea"/>
                <a:ea typeface="+mn-ea"/>
              </a:rPr>
              <a:t>자동화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800" dirty="0" err="1" smtClean="0">
                <a:latin typeface="+mn-ea"/>
                <a:ea typeface="+mn-ea"/>
              </a:rPr>
              <a:t>메트릭에</a:t>
            </a:r>
            <a:r>
              <a:rPr lang="ko-KR" altLang="en-US" sz="1800" dirty="0" smtClean="0">
                <a:latin typeface="+mn-ea"/>
                <a:ea typeface="+mn-ea"/>
              </a:rPr>
              <a:t> 대한 </a:t>
            </a:r>
            <a:r>
              <a:rPr lang="ko-KR" altLang="en-US" sz="1800" dirty="0" err="1" smtClean="0">
                <a:latin typeface="+mn-ea"/>
                <a:ea typeface="+mn-ea"/>
              </a:rPr>
              <a:t>임계값</a:t>
            </a:r>
            <a:r>
              <a:rPr lang="ko-KR" altLang="en-US" sz="1800" dirty="0" smtClean="0">
                <a:latin typeface="+mn-ea"/>
                <a:ea typeface="+mn-ea"/>
              </a:rPr>
              <a:t> 지정을 통한 </a:t>
            </a:r>
            <a:r>
              <a:rPr lang="en-US" altLang="ko-KR" sz="1800" dirty="0" smtClean="0">
                <a:latin typeface="+mn-ea"/>
                <a:ea typeface="+mn-ea"/>
              </a:rPr>
              <a:t>Alert &amp; Notification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535386" y="0"/>
            <a:ext cx="425359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</a:rPr>
              <a:t>모니터링 시스템 도입의 이유</a:t>
            </a:r>
          </a:p>
        </p:txBody>
      </p:sp>
    </p:spTree>
    <p:extLst>
      <p:ext uri="{BB962C8B-B14F-4D97-AF65-F5344CB8AC3E}">
        <p14:creationId xmlns:p14="http://schemas.microsoft.com/office/powerpoint/2010/main" val="39326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가상네트워크 및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6" y="1122835"/>
            <a:ext cx="6572315" cy="1070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6" y="4073039"/>
            <a:ext cx="3448023" cy="2543138"/>
          </a:xfrm>
          <a:prstGeom prst="rect">
            <a:avLst/>
          </a:prstGeom>
        </p:spPr>
      </p:pic>
      <p:sp>
        <p:nvSpPr>
          <p:cNvPr id="8" name="Google Shape;51;p8"/>
          <p:cNvSpPr txBox="1"/>
          <p:nvPr/>
        </p:nvSpPr>
        <p:spPr>
          <a:xfrm>
            <a:off x="4406614" y="4865183"/>
            <a:ext cx="3833863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DMZ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용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Public Subnet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구성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해당 </a:t>
            </a: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서브넷의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VM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들은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Public IP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를 갖도록 합니다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.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9" name="Google Shape;51;p8"/>
          <p:cNvSpPr txBox="1"/>
          <p:nvPr/>
        </p:nvSpPr>
        <p:spPr>
          <a:xfrm>
            <a:off x="534883" y="2235159"/>
            <a:ext cx="3649365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Gateway Subnet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이란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?</a:t>
            </a:r>
          </a:p>
          <a:p>
            <a:pPr marL="171450" lvl="1" indent="-171450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Site to Site VPN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을 구성할 때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Transit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용으로 사용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68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7" y="951804"/>
            <a:ext cx="2068814" cy="2517706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경로 테이블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46" y="990312"/>
            <a:ext cx="3709687" cy="1524286"/>
          </a:xfrm>
          <a:prstGeom prst="rect">
            <a:avLst/>
          </a:prstGeom>
        </p:spPr>
      </p:pic>
      <p:sp>
        <p:nvSpPr>
          <p:cNvPr id="6" name="Google Shape;51;p8"/>
          <p:cNvSpPr txBox="1"/>
          <p:nvPr/>
        </p:nvSpPr>
        <p:spPr>
          <a:xfrm>
            <a:off x="1923634" y="4415742"/>
            <a:ext cx="6028173" cy="100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다른 </a:t>
            </a: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가상 네트워크에 연결 시 경로테이블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-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경로 추가 설정이 필요 합니다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ts val="2400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현재는 추가 하지 않습니다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42" y="990312"/>
            <a:ext cx="3453937" cy="23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469" y="1894488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Private Subnet 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NSG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69" y="2408765"/>
            <a:ext cx="8567475" cy="17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8" y="1148969"/>
            <a:ext cx="7410700" cy="3055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5" y="4775588"/>
            <a:ext cx="7396013" cy="1450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1428" y="841192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Zabbix</a:t>
            </a:r>
            <a:r>
              <a:rPr lang="en-US" altLang="ko-KR" dirty="0" smtClean="0"/>
              <a:t> NIC – NSG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1428" y="4358210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Windows Server NIC – NSG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6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 구성도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Rounded Rectangle 6"/>
          <p:cNvSpPr/>
          <p:nvPr/>
        </p:nvSpPr>
        <p:spPr>
          <a:xfrm>
            <a:off x="1411587" y="3043707"/>
            <a:ext cx="2448570" cy="2345044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0" y="2758516"/>
            <a:ext cx="401360" cy="393153"/>
          </a:xfrm>
          <a:prstGeom prst="rect">
            <a:avLst/>
          </a:prstGeom>
        </p:spPr>
      </p:pic>
      <p:sp>
        <p:nvSpPr>
          <p:cNvPr id="6" name="Rounded Rectangle 6"/>
          <p:cNvSpPr/>
          <p:nvPr/>
        </p:nvSpPr>
        <p:spPr>
          <a:xfrm>
            <a:off x="1728031" y="4361676"/>
            <a:ext cx="655161" cy="779143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05669" y="4361676"/>
            <a:ext cx="655161" cy="779143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31" y="4113744"/>
            <a:ext cx="401360" cy="3931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69" y="4113744"/>
            <a:ext cx="401360" cy="3931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30" y="1708979"/>
            <a:ext cx="563055" cy="563055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5" idx="3"/>
            <a:endCxn id="10" idx="1"/>
          </p:cNvCxnSpPr>
          <p:nvPr/>
        </p:nvCxnSpPr>
        <p:spPr>
          <a:xfrm flipV="1">
            <a:off x="1980780" y="1990507"/>
            <a:ext cx="2361450" cy="964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client pc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80" y="1547130"/>
            <a:ext cx="695615" cy="7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23554" idx="1"/>
            <a:endCxn id="10" idx="3"/>
          </p:cNvCxnSpPr>
          <p:nvPr/>
        </p:nvCxnSpPr>
        <p:spPr>
          <a:xfrm flipH="1">
            <a:off x="4905285" y="1909582"/>
            <a:ext cx="1798395" cy="8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23278" y="1609370"/>
            <a:ext cx="1231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40022, 3389, 80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2800" y="2148175"/>
            <a:ext cx="1231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22, 3389, 80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9999" y="3743649"/>
            <a:ext cx="68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22, 80</a:t>
            </a:r>
            <a:endParaRPr lang="ko-KR" altLang="en-US" sz="1100" dirty="0">
              <a:latin typeface="+mn-ea"/>
              <a:ea typeface="+mn-ea"/>
            </a:endParaRPr>
          </a:p>
        </p:txBody>
      </p:sp>
      <p:cxnSp>
        <p:nvCxnSpPr>
          <p:cNvPr id="21" name="직선 연결선 20"/>
          <p:cNvCxnSpPr>
            <a:stCxn id="8" idx="0"/>
            <a:endCxn id="5" idx="2"/>
          </p:cNvCxnSpPr>
          <p:nvPr/>
        </p:nvCxnSpPr>
        <p:spPr>
          <a:xfrm flipH="1" flipV="1">
            <a:off x="1780100" y="3151669"/>
            <a:ext cx="275511" cy="96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0"/>
            <a:endCxn id="5" idx="2"/>
          </p:cNvCxnSpPr>
          <p:nvPr/>
        </p:nvCxnSpPr>
        <p:spPr>
          <a:xfrm flipH="1" flipV="1">
            <a:off x="1780100" y="3151669"/>
            <a:ext cx="1353149" cy="96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91951" y="3743649"/>
            <a:ext cx="68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3389</a:t>
            </a:r>
            <a:endParaRPr lang="ko-KR" altLang="en-US" sz="1100" dirty="0">
              <a:latin typeface="+mn-ea"/>
              <a:ea typeface="+mn-ea"/>
            </a:endParaRPr>
          </a:p>
        </p:txBody>
      </p:sp>
      <p:pic>
        <p:nvPicPr>
          <p:cNvPr id="28" name="Picture 4" descr="Zabbi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6" y="4630654"/>
            <a:ext cx="255270" cy="25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windows 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41" y="4626791"/>
            <a:ext cx="384287" cy="2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zure availability s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62" y="1176580"/>
            <a:ext cx="7083865" cy="544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가용성 집합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- 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FaultDomain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UpdateDomain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" y="2519243"/>
            <a:ext cx="2466531" cy="21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5" y="598913"/>
            <a:ext cx="5313818" cy="4285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23" y="598913"/>
            <a:ext cx="3128212" cy="6100013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VM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생성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Ubuntu 18.04, Windows Server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9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" y="655122"/>
            <a:ext cx="5405941" cy="5987593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VM Type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22" y="2255530"/>
            <a:ext cx="4483878" cy="3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64" y="833550"/>
            <a:ext cx="7753823" cy="5746487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B-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series’s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CPU Credit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0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9" y="1912504"/>
            <a:ext cx="9395946" cy="3276059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부하분산 장치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32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58783" y="2101497"/>
            <a:ext cx="53232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4000" b="1" dirty="0" smtClean="0">
                <a:latin typeface="+mn-ea"/>
                <a:ea typeface="+mn-ea"/>
              </a:rPr>
              <a:t>사람이 </a:t>
            </a:r>
            <a:r>
              <a:rPr lang="ko-KR" altLang="en-US" sz="4000" b="1" dirty="0" err="1" smtClean="0">
                <a:latin typeface="+mn-ea"/>
                <a:ea typeface="+mn-ea"/>
              </a:rPr>
              <a:t>일일히</a:t>
            </a:r>
            <a:r>
              <a:rPr lang="ko-KR" altLang="en-US" sz="4000" b="1" dirty="0" smtClean="0">
                <a:latin typeface="+mn-ea"/>
                <a:ea typeface="+mn-ea"/>
              </a:rPr>
              <a:t> 하기엔 너무 어렵습니다</a:t>
            </a:r>
            <a:r>
              <a:rPr lang="en-US" altLang="ko-KR" sz="4000" b="1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4" name="Google Shape;30;p6"/>
          <p:cNvSpPr txBox="1"/>
          <p:nvPr/>
        </p:nvSpPr>
        <p:spPr>
          <a:xfrm>
            <a:off x="5535386" y="0"/>
            <a:ext cx="425359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모니터링 시스템 도입의 이유</a:t>
            </a:r>
          </a:p>
        </p:txBody>
      </p:sp>
      <p:pic>
        <p:nvPicPr>
          <p:cNvPr id="9218" name="Picture 2" descr="it pr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196" y="4196928"/>
            <a:ext cx="4086048" cy="23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cent pray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2" y="4147940"/>
            <a:ext cx="4319335" cy="244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/>
          <p:nvPr/>
        </p:nvSpPr>
        <p:spPr>
          <a:xfrm>
            <a:off x="4061988" y="2297574"/>
            <a:ext cx="2431409" cy="22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452500" y="0"/>
            <a:ext cx="5169024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3192" y="1143114"/>
            <a:ext cx="27387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50000"/>
              </a:lnSpc>
            </a:pPr>
            <a:r>
              <a:rPr lang="ko-KR" altLang="en-US" sz="1800" dirty="0" smtClean="0">
                <a:latin typeface="+mn-ea"/>
                <a:ea typeface="+mn-ea"/>
              </a:rPr>
              <a:t>모니터링 한다는 것은</a:t>
            </a:r>
            <a:r>
              <a:rPr lang="en-US" altLang="ko-KR" sz="1800" dirty="0" smtClean="0">
                <a:latin typeface="+mn-ea"/>
                <a:ea typeface="+mn-ea"/>
              </a:rPr>
              <a:t>?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535386" y="0"/>
            <a:ext cx="425359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</a:rPr>
              <a:t>모니터링 시스템 도입의 이유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9945" y="2058918"/>
            <a:ext cx="80883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smtClean="0">
                <a:latin typeface="+mn-ea"/>
                <a:ea typeface="+mn-ea"/>
              </a:rPr>
              <a:t>모니터링 </a:t>
            </a:r>
            <a:r>
              <a:rPr lang="ko-KR" altLang="en-US" dirty="0" err="1" smtClean="0">
                <a:latin typeface="+mn-ea"/>
                <a:ea typeface="+mn-ea"/>
              </a:rPr>
              <a:t>메트릭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(CPU, Memory, Disk, Network </a:t>
            </a:r>
            <a:r>
              <a:rPr lang="ko-KR" altLang="en-US" dirty="0" smtClean="0">
                <a:latin typeface="+mn-ea"/>
                <a:ea typeface="+mn-ea"/>
              </a:rPr>
              <a:t>외에도 </a:t>
            </a:r>
            <a:r>
              <a:rPr lang="en-US" altLang="ko-KR" dirty="0" smtClean="0">
                <a:latin typeface="+mn-ea"/>
                <a:ea typeface="+mn-ea"/>
              </a:rPr>
              <a:t>Detail</a:t>
            </a:r>
            <a:r>
              <a:rPr lang="ko-KR" altLang="en-US" dirty="0" smtClean="0">
                <a:latin typeface="+mn-ea"/>
                <a:ea typeface="+mn-ea"/>
              </a:rPr>
              <a:t>한 </a:t>
            </a:r>
            <a:r>
              <a:rPr lang="en-US" altLang="ko-KR" dirty="0" smtClean="0">
                <a:latin typeface="+mn-ea"/>
                <a:ea typeface="+mn-ea"/>
              </a:rPr>
              <a:t>Metric </a:t>
            </a:r>
            <a:r>
              <a:rPr lang="ko-KR" altLang="en-US" dirty="0" smtClean="0">
                <a:latin typeface="+mn-ea"/>
                <a:ea typeface="+mn-ea"/>
              </a:rPr>
              <a:t>들이 많습니다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err="1" smtClean="0">
                <a:latin typeface="+mn-ea"/>
                <a:ea typeface="+mn-ea"/>
              </a:rPr>
              <a:t>메트릭</a:t>
            </a:r>
            <a:r>
              <a:rPr lang="ko-KR" altLang="en-US" dirty="0" smtClean="0">
                <a:latin typeface="+mn-ea"/>
                <a:ea typeface="+mn-ea"/>
              </a:rPr>
              <a:t> 수집 과 저장</a:t>
            </a:r>
            <a:endParaRPr lang="en-US" altLang="ko-KR" dirty="0" smtClean="0">
              <a:latin typeface="+mn-ea"/>
              <a:ea typeface="+mn-ea"/>
            </a:endParaRPr>
          </a:p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err="1" smtClean="0">
                <a:latin typeface="+mn-ea"/>
                <a:ea typeface="+mn-ea"/>
              </a:rPr>
              <a:t>메트릭</a:t>
            </a:r>
            <a:r>
              <a:rPr lang="ko-KR" altLang="en-US" dirty="0" smtClean="0">
                <a:latin typeface="+mn-ea"/>
                <a:ea typeface="+mn-ea"/>
              </a:rPr>
              <a:t> 별 </a:t>
            </a:r>
            <a:r>
              <a:rPr lang="ko-KR" altLang="en-US" dirty="0" err="1" smtClean="0">
                <a:latin typeface="+mn-ea"/>
                <a:ea typeface="+mn-ea"/>
              </a:rPr>
              <a:t>임계값</a:t>
            </a:r>
            <a:r>
              <a:rPr lang="ko-KR" altLang="en-US" dirty="0" smtClean="0">
                <a:latin typeface="+mn-ea"/>
                <a:ea typeface="+mn-ea"/>
              </a:rPr>
              <a:t> 설정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특정 값을 초과한다 던지</a:t>
            </a:r>
            <a:r>
              <a:rPr lang="en-US" altLang="ko-KR" dirty="0" smtClean="0">
                <a:latin typeface="+mn-ea"/>
                <a:ea typeface="+mn-ea"/>
              </a:rPr>
              <a:t>, Port Down </a:t>
            </a:r>
            <a:r>
              <a:rPr lang="ko-KR" altLang="en-US" dirty="0" smtClean="0">
                <a:latin typeface="+mn-ea"/>
                <a:ea typeface="+mn-ea"/>
              </a:rPr>
              <a:t>등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</a:p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err="1" smtClean="0">
                <a:latin typeface="+mn-ea"/>
                <a:ea typeface="+mn-ea"/>
              </a:rPr>
              <a:t>트렌드</a:t>
            </a:r>
            <a:r>
              <a:rPr lang="ko-KR" altLang="en-US" dirty="0" smtClean="0">
                <a:latin typeface="+mn-ea"/>
                <a:ea typeface="+mn-ea"/>
              </a:rPr>
              <a:t> 분석 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연간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월간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일주일간 등 지표들의 </a:t>
            </a:r>
            <a:r>
              <a:rPr lang="ko-KR" altLang="en-US" dirty="0" err="1" smtClean="0">
                <a:latin typeface="+mn-ea"/>
                <a:ea typeface="+mn-ea"/>
              </a:rPr>
              <a:t>트렌드</a:t>
            </a:r>
            <a:r>
              <a:rPr lang="ko-KR" altLang="en-US" dirty="0" smtClean="0">
                <a:latin typeface="+mn-ea"/>
                <a:ea typeface="+mn-ea"/>
              </a:rPr>
              <a:t> 파악과 대응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0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;p6"/>
          <p:cNvSpPr txBox="1"/>
          <p:nvPr/>
        </p:nvSpPr>
        <p:spPr>
          <a:xfrm>
            <a:off x="452500" y="0"/>
            <a:ext cx="655198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  <p:pic>
        <p:nvPicPr>
          <p:cNvPr id="4" name="Google Shape;39;p7" descr="prometheus monitoringì ëí ì´ë¯¸ì§ ê²ìê²°ê³¼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44" y="1124744"/>
            <a:ext cx="2962275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;p7" descr="nagios icon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3563" y="4987920"/>
            <a:ext cx="3302527" cy="83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1;p7" descr="influxdbì ëí ì´ë¯¸ì§ ê²ìê²°ê³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36" y="3038965"/>
            <a:ext cx="2844316" cy="6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;p7" descr="zabbixì ëí ì´ë¯¸ì§ ê²ìê²°ê³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3597" y="3300839"/>
            <a:ext cx="2813027" cy="73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4;p7" descr="elasticsearchì ëí ì´ë¯¸ì§ ê²ìê²°ê³¼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8208" y="4234120"/>
            <a:ext cx="3032611" cy="15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;p7" descr="sensuì ëí ì´ë¯¸ì§ ê²ìê²°ê³¼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3160" y="1151756"/>
            <a:ext cx="1553899" cy="15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;p7" descr="graphite monitoringì ëí ì´ë¯¸ì§ ê²ìê²°ê³¼"/>
          <p:cNvPicPr preferRelativeResize="0"/>
          <p:nvPr/>
        </p:nvPicPr>
        <p:blipFill rotWithShape="1">
          <a:blip r:embed="rId8">
            <a:alphaModFix/>
          </a:blip>
          <a:srcRect b="17644"/>
          <a:stretch/>
        </p:blipFill>
        <p:spPr>
          <a:xfrm>
            <a:off x="4299515" y="4712936"/>
            <a:ext cx="2068163" cy="111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7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 smtClean="0">
                <a:solidFill>
                  <a:schemeClr val="dk1"/>
                </a:solidFill>
              </a:rPr>
              <a:t>InfluxDB</a:t>
            </a:r>
            <a:r>
              <a:rPr lang="en-US" altLang="ko-KR" sz="2400" dirty="0" smtClean="0">
                <a:solidFill>
                  <a:schemeClr val="dk1"/>
                </a:solidFill>
              </a:rPr>
              <a:t> -</a:t>
            </a:r>
            <a:r>
              <a:rPr lang="en-US" altLang="ko-KR" sz="2400" dirty="0" err="1" smtClean="0">
                <a:solidFill>
                  <a:schemeClr val="dk1"/>
                </a:solidFill>
              </a:rPr>
              <a:t>Telegraf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8" name="Picture 2" descr="influxdb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8" y="1279408"/>
            <a:ext cx="8807827" cy="50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5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fana graphit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65" y="1140827"/>
            <a:ext cx="7664903" cy="50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smtClean="0">
                <a:solidFill>
                  <a:schemeClr val="dk1"/>
                </a:solidFill>
              </a:rPr>
              <a:t>Graphite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3624" y="1683963"/>
            <a:ext cx="7216069" cy="36612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션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 smtClean="0">
                <a:solidFill>
                  <a:schemeClr val="dk1"/>
                </a:solidFill>
              </a:rPr>
              <a:t>Sensu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556</Words>
  <Application>Microsoft Office PowerPoint</Application>
  <PresentationFormat>A4 용지(210x297mm)</PresentationFormat>
  <Paragraphs>146</Paragraphs>
  <Slides>40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Helvetica Neue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SangHyun Jung</dc:creator>
  <cp:lastModifiedBy>Jung SangHyun</cp:lastModifiedBy>
  <cp:revision>70</cp:revision>
  <dcterms:modified xsi:type="dcterms:W3CDTF">2018-08-28T15:59:51Z</dcterms:modified>
</cp:coreProperties>
</file>